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notesSlides/notesSlide10.xml" ContentType="application/vnd.openxmlformats-officedocument.presentationml.notesSl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2" r:id="rId4"/>
    <p:sldId id="263" r:id="rId5"/>
    <p:sldId id="264" r:id="rId6"/>
    <p:sldId id="265" r:id="rId7"/>
    <p:sldId id="266" r:id="rId8"/>
    <p:sldId id="267" r:id="rId9"/>
    <p:sldId id="268" r:id="rId10"/>
    <p:sldId id="269" r:id="rId11"/>
    <p:sldId id="294" r:id="rId12"/>
    <p:sldId id="261" r:id="rId13"/>
    <p:sldId id="270" r:id="rId14"/>
    <p:sldId id="271" r:id="rId15"/>
    <p:sldId id="272" r:id="rId16"/>
    <p:sldId id="274" r:id="rId17"/>
    <p:sldId id="273" r:id="rId18"/>
    <p:sldId id="275" r:id="rId19"/>
    <p:sldId id="276" r:id="rId20"/>
    <p:sldId id="277" r:id="rId21"/>
    <p:sldId id="279" r:id="rId22"/>
    <p:sldId id="281" r:id="rId23"/>
    <p:sldId id="278" r:id="rId24"/>
    <p:sldId id="280" r:id="rId25"/>
    <p:sldId id="282" r:id="rId26"/>
    <p:sldId id="283" r:id="rId27"/>
    <p:sldId id="284" r:id="rId28"/>
    <p:sldId id="285" r:id="rId29"/>
    <p:sldId id="286" r:id="rId30"/>
    <p:sldId id="296" r:id="rId31"/>
    <p:sldId id="287" r:id="rId32"/>
    <p:sldId id="288" r:id="rId33"/>
    <p:sldId id="291" r:id="rId34"/>
    <p:sldId id="292" r:id="rId35"/>
    <p:sldId id="29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386713"/>
    <a:srgbClr val="171B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snapToObjects="1">
      <p:cViewPr>
        <p:scale>
          <a:sx n="85" d="100"/>
          <a:sy n="85" d="100"/>
        </p:scale>
        <p:origin x="-1672" y="-6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_nogr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_nogra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8485.666996271313</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878.8512125043126</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2083.780660006854</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064807944"/>
        <c:axId val="206481104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37756.62117311313</c:v>
                </c:pt>
                <c:pt idx="1">
                  <c:v>37756.62117311312</c:v>
                </c:pt>
                <c:pt idx="2">
                  <c:v>37756.62117311313</c:v>
                </c:pt>
                <c:pt idx="3">
                  <c:v>37756.62117311313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064807944"/>
        <c:axId val="2064811048"/>
      </c:lineChart>
      <c:catAx>
        <c:axId val="20648079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11048"/>
        <c:crosses val="autoZero"/>
        <c:auto val="1"/>
        <c:lblAlgn val="ctr"/>
        <c:lblOffset val="100"/>
        <c:tickLblSkip val="1"/>
        <c:tickMarkSkip val="1"/>
        <c:noMultiLvlLbl val="0"/>
      </c:catAx>
      <c:valAx>
        <c:axId val="20648110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079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Urban Poor (excl Quintile 5) - 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Income!$B$102:$I$102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Income!$B$103:$I$103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Income!$B$104:$I$104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Income!$B$106:$I$106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Income!$B$108:$I$108</c:f>
              <c:numCache>
                <c:formatCode>#,##0</c:formatCode>
                <c:ptCount val="8"/>
                <c:pt idx="0">
                  <c:v>4020.0</c:v>
                </c:pt>
                <c:pt idx="1">
                  <c:v>9408.0</c:v>
                </c:pt>
                <c:pt idx="2">
                  <c:v>13860.0</c:v>
                </c:pt>
                <c:pt idx="3">
                  <c:v>19800.0</c:v>
                </c:pt>
                <c:pt idx="4">
                  <c:v>2530.800000000001</c:v>
                </c:pt>
                <c:pt idx="5">
                  <c:v>6147.180000000001</c:v>
                </c:pt>
                <c:pt idx="6">
                  <c:v>9024.300000000001</c:v>
                </c:pt>
                <c:pt idx="7">
                  <c:v>13120.2</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Income!$B$109:$I$109</c:f>
              <c:numCache>
                <c:formatCode>#,##0</c:formatCode>
                <c:ptCount val="8"/>
                <c:pt idx="0">
                  <c:v>0.0</c:v>
                </c:pt>
                <c:pt idx="1">
                  <c:v>0.0</c:v>
                </c:pt>
                <c:pt idx="2">
                  <c:v>9000.0</c:v>
                </c:pt>
                <c:pt idx="3">
                  <c:v>23100.0</c:v>
                </c:pt>
                <c:pt idx="4">
                  <c:v>0.0</c:v>
                </c:pt>
                <c:pt idx="5">
                  <c:v>0.0</c:v>
                </c:pt>
                <c:pt idx="6">
                  <c:v>9743.999999999998</c:v>
                </c:pt>
                <c:pt idx="7">
                  <c:v>25055.99999999999</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Income!$B$110:$I$110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Income!$B$111:$I$111</c:f>
              <c:numCache>
                <c:formatCode>#,##0</c:formatCode>
                <c:ptCount val="8"/>
                <c:pt idx="0">
                  <c:v>2340.0</c:v>
                </c:pt>
                <c:pt idx="1">
                  <c:v>5460.0</c:v>
                </c:pt>
                <c:pt idx="2">
                  <c:v>7020.0</c:v>
                </c:pt>
                <c:pt idx="3">
                  <c:v>9504.0</c:v>
                </c:pt>
                <c:pt idx="4">
                  <c:v>2808.0</c:v>
                </c:pt>
                <c:pt idx="5">
                  <c:v>6552.0</c:v>
                </c:pt>
                <c:pt idx="6">
                  <c:v>7295.042986859105</c:v>
                </c:pt>
                <c:pt idx="7">
                  <c:v>9477.743126520328</c:v>
                </c:pt>
              </c:numCache>
            </c:numRef>
          </c:val>
        </c:ser>
        <c:ser>
          <c:idx val="3"/>
          <c:order val="15"/>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Income!$B$112:$I$112</c:f>
              <c:numCache>
                <c:formatCode>#,##0</c:formatCode>
                <c:ptCount val="8"/>
                <c:pt idx="0">
                  <c:v>0.0</c:v>
                </c:pt>
                <c:pt idx="1">
                  <c:v>2820.0</c:v>
                </c:pt>
                <c:pt idx="2">
                  <c:v>4680.0</c:v>
                </c:pt>
                <c:pt idx="3">
                  <c:v>5940.0</c:v>
                </c:pt>
                <c:pt idx="4">
                  <c:v>0.0</c:v>
                </c:pt>
                <c:pt idx="5">
                  <c:v>3271.199999999999</c:v>
                </c:pt>
                <c:pt idx="6">
                  <c:v>5428.8</c:v>
                </c:pt>
                <c:pt idx="7">
                  <c:v>6890.399999999998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Income!$B$113:$I$113</c:f>
              <c:numCache>
                <c:formatCode>#,##0</c:formatCode>
                <c:ptCount val="8"/>
                <c:pt idx="0">
                  <c:v>812.083337377039</c:v>
                </c:pt>
                <c:pt idx="1">
                  <c:v>812.083337377039</c:v>
                </c:pt>
                <c:pt idx="2">
                  <c:v>812.083337377039</c:v>
                </c:pt>
                <c:pt idx="3">
                  <c:v>812.083337377039</c:v>
                </c:pt>
                <c:pt idx="4">
                  <c:v>1339.937506672114</c:v>
                </c:pt>
                <c:pt idx="5">
                  <c:v>1339.937506672114</c:v>
                </c:pt>
                <c:pt idx="6">
                  <c:v>1339.937506672114</c:v>
                </c:pt>
                <c:pt idx="7">
                  <c:v>1339.937506672114</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Income!$B$115:$I$115</c:f>
              <c:numCache>
                <c:formatCode>#,##0</c:formatCode>
                <c:ptCount val="8"/>
                <c:pt idx="0">
                  <c:v>10248.0</c:v>
                </c:pt>
                <c:pt idx="1">
                  <c:v>10248.0</c:v>
                </c:pt>
                <c:pt idx="2">
                  <c:v>3048.0</c:v>
                </c:pt>
                <c:pt idx="3">
                  <c:v>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Income!$B$116:$I$116</c:f>
              <c:numCache>
                <c:formatCode>#,##0</c:formatCode>
                <c:ptCount val="8"/>
                <c:pt idx="0">
                  <c:v>2544.0</c:v>
                </c:pt>
                <c:pt idx="1">
                  <c:v>1740.0</c:v>
                </c:pt>
                <c:pt idx="2">
                  <c:v>2340.0</c:v>
                </c:pt>
                <c:pt idx="3">
                  <c:v>3000.0</c:v>
                </c:pt>
                <c:pt idx="4">
                  <c:v>2742.0</c:v>
                </c:pt>
                <c:pt idx="5">
                  <c:v>1740.0</c:v>
                </c:pt>
                <c:pt idx="6">
                  <c:v>2340.0</c:v>
                </c:pt>
                <c:pt idx="7">
                  <c:v>3</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48106712"/>
        <c:axId val="-204832338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Income!$B$119:$E$119</c:f>
              <c:numCache>
                <c:formatCode>#,##0</c:formatCode>
                <c:ptCount val="4"/>
                <c:pt idx="0">
                  <c:v>12770.88480410937</c:v>
                </c:pt>
                <c:pt idx="1">
                  <c:v>12770.88480410937</c:v>
                </c:pt>
                <c:pt idx="2">
                  <c:v>12770.88480410937</c:v>
                </c:pt>
                <c:pt idx="3">
                  <c:v>12770.88480410937</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Income!$B$123:$I$123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Income!$B$120:$E$120</c:f>
              <c:numCache>
                <c:formatCode>#,##0</c:formatCode>
                <c:ptCount val="4"/>
                <c:pt idx="0">
                  <c:v>21962.29813744271</c:v>
                </c:pt>
                <c:pt idx="1">
                  <c:v>21962.29813744271</c:v>
                </c:pt>
                <c:pt idx="2">
                  <c:v>21962.2981374427</c:v>
                </c:pt>
                <c:pt idx="3">
                  <c:v>21962.29813744271</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Income!$B$124:$I$124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Income!$B$121:$E$121</c:f>
              <c:numCache>
                <c:formatCode>#,##0</c:formatCode>
                <c:ptCount val="4"/>
                <c:pt idx="0">
                  <c:v>38331.2581374427</c:v>
                </c:pt>
                <c:pt idx="1">
                  <c:v>38331.2581374427</c:v>
                </c:pt>
                <c:pt idx="2">
                  <c:v>38331.2581374427</c:v>
                </c:pt>
                <c:pt idx="3">
                  <c:v>38331.2581374427</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Income!$B$125:$I$125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48106712"/>
        <c:axId val="-2048323384"/>
      </c:lineChart>
      <c:catAx>
        <c:axId val="-204810671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8323384"/>
        <c:crosses val="autoZero"/>
        <c:auto val="1"/>
        <c:lblAlgn val="ctr"/>
        <c:lblOffset val="100"/>
        <c:tickLblSkip val="1"/>
        <c:tickMarkSkip val="1"/>
        <c:noMultiLvlLbl val="0"/>
      </c:catAx>
      <c:valAx>
        <c:axId val="-20483233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810671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Income!$B$79:$D$79</c:f>
              <c:numCache>
                <c:formatCode>#,##0</c:formatCode>
                <c:ptCount val="3"/>
                <c:pt idx="0">
                  <c:v>6378.052485739261</c:v>
                </c:pt>
                <c:pt idx="1">
                  <c:v>9111.503551056086</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Income!$B$85:$D$85</c:f>
              <c:numCache>
                <c:formatCode>#,##0</c:formatCode>
                <c:ptCount val="3"/>
                <c:pt idx="0">
                  <c:v>8200.353195950478</c:v>
                </c:pt>
                <c:pt idx="1">
                  <c:v>8200.353195950478</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c:v>
                </c:pt>
                <c:pt idx="1">
                  <c:v>Baseline: seasonal</c:v>
                </c:pt>
                <c:pt idx="2">
                  <c:v>Baseline: permanent</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c:v>
                </c:pt>
                <c:pt idx="1">
                  <c:v>Baseline: seasonal</c:v>
                </c:pt>
                <c:pt idx="2">
                  <c:v>Baseline: permanent</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053763384"/>
        <c:axId val="211213336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c:v>
                </c:pt>
                <c:pt idx="1">
                  <c:v>Baseline: seasonal</c:v>
                </c:pt>
                <c:pt idx="2">
                  <c:v>Baseline: permanent</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c:v>
                </c:pt>
                <c:pt idx="1">
                  <c:v>Baseline: seasonal</c:v>
                </c:pt>
                <c:pt idx="2">
                  <c:v>Baseline: permanent</c:v>
                </c:pt>
              </c:strCache>
            </c:strRef>
          </c:cat>
          <c:val>
            <c:numRef>
              <c:f>Income!$B$90:$D$90</c:f>
              <c:numCache>
                <c:formatCode>#,##0</c:formatCode>
                <c:ptCount val="3"/>
                <c:pt idx="0">
                  <c:v>36222.99026691563</c:v>
                </c:pt>
                <c:pt idx="1">
                  <c:v>36222.99026691564</c:v>
                </c:pt>
                <c:pt idx="2">
                  <c:v>36222.99026691564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c:v>
                </c:pt>
                <c:pt idx="1">
                  <c:v>Baseline: seasonal</c:v>
                </c:pt>
                <c:pt idx="2">
                  <c:v>Baseline: permanent</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053763384"/>
        <c:axId val="2112133368"/>
      </c:lineChart>
      <c:catAx>
        <c:axId val="-205376338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2133368"/>
        <c:crosses val="autoZero"/>
        <c:auto val="1"/>
        <c:lblAlgn val="ctr"/>
        <c:lblOffset val="100"/>
        <c:tickLblSkip val="1"/>
        <c:tickMarkSkip val="1"/>
        <c:noMultiLvlLbl val="0"/>
      </c:catAx>
      <c:valAx>
        <c:axId val="211213336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5376338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Urban Poor (excl Q5) - Baseline Total Income</a:t>
            </a:r>
          </a:p>
        </c:rich>
      </c:tx>
      <c:layout>
        <c:manualLayout>
          <c:xMode val="edge"/>
          <c:yMode val="edge"/>
          <c:x val="0.156690347515115"/>
          <c:y val="0.0348163870820495"/>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110101791623873"/>
          <c:w val="0.568554963238291"/>
          <c:h val="0.834148807486021"/>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Income!$B$72:$E$72</c:f>
              <c:numCache>
                <c:formatCode>#,##0</c:formatCode>
                <c:ptCount val="4"/>
                <c:pt idx="0">
                  <c:v>0.0</c:v>
                </c:pt>
                <c:pt idx="1">
                  <c:v>0.0</c:v>
                </c:pt>
                <c:pt idx="2">
                  <c:v>0.0</c:v>
                </c:pt>
                <c:pt idx="3">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Income!$B$73:$E$73</c:f>
              <c:numCache>
                <c:formatCode>#,##0</c:formatCode>
                <c:ptCount val="4"/>
                <c:pt idx="0">
                  <c:v>0.0</c:v>
                </c:pt>
                <c:pt idx="1">
                  <c:v>0.0</c:v>
                </c:pt>
                <c:pt idx="2">
                  <c:v>0.0</c:v>
                </c:pt>
                <c:pt idx="3">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Income!$B$74:$E$74</c:f>
              <c:numCache>
                <c:formatCode>#,##0</c:formatCode>
                <c:ptCount val="4"/>
                <c:pt idx="0">
                  <c:v>0.0</c:v>
                </c:pt>
                <c:pt idx="1">
                  <c:v>0.0</c:v>
                </c:pt>
                <c:pt idx="2">
                  <c:v>0.0</c:v>
                </c:pt>
                <c:pt idx="3">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Income!$B$76:$E$76</c:f>
              <c:numCache>
                <c:formatCode>#,##0</c:formatCode>
                <c:ptCount val="4"/>
                <c:pt idx="0">
                  <c:v>0.0</c:v>
                </c:pt>
                <c:pt idx="1">
                  <c:v>0.0</c:v>
                </c:pt>
                <c:pt idx="2">
                  <c:v>0.0</c:v>
                </c:pt>
                <c:pt idx="3">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Income!$B$77:$E$77</c:f>
              <c:numCache>
                <c:formatCode>#,##0</c:formatCode>
                <c:ptCount val="4"/>
                <c:pt idx="0">
                  <c:v>0.0</c:v>
                </c:pt>
                <c:pt idx="1">
                  <c:v>0.0</c:v>
                </c:pt>
                <c:pt idx="2">
                  <c:v>0.0</c:v>
                </c:pt>
                <c:pt idx="3">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Income!$B$78:$E$78</c:f>
              <c:numCache>
                <c:formatCode>#,##0</c:formatCode>
                <c:ptCount val="4"/>
                <c:pt idx="0">
                  <c:v>6044.226914249946</c:v>
                </c:pt>
                <c:pt idx="1">
                  <c:v>14145.29522618495</c:v>
                </c:pt>
                <c:pt idx="2">
                  <c:v>20839.05100286175</c:v>
                </c:pt>
                <c:pt idx="3">
                  <c:v>29770.07286123108</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Income!$B$79:$E$79</c:f>
              <c:numCache>
                <c:formatCode>#,##0</c:formatCode>
                <c:ptCount val="4"/>
                <c:pt idx="0">
                  <c:v>0.0</c:v>
                </c:pt>
                <c:pt idx="1">
                  <c:v>0.0</c:v>
                </c:pt>
                <c:pt idx="2">
                  <c:v>13531.85130055958</c:v>
                </c:pt>
                <c:pt idx="3">
                  <c:v>34731.75167143626</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Income!$B$80:$E$80</c:f>
              <c:numCache>
                <c:formatCode>#,##0</c:formatCode>
                <c:ptCount val="4"/>
                <c:pt idx="0">
                  <c:v>0.0</c:v>
                </c:pt>
                <c:pt idx="1">
                  <c:v>0.0</c:v>
                </c:pt>
                <c:pt idx="2">
                  <c:v>0.0</c:v>
                </c:pt>
                <c:pt idx="3">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Income!$B$81:$E$81</c:f>
              <c:numCache>
                <c:formatCode>#,##0</c:formatCode>
                <c:ptCount val="4"/>
                <c:pt idx="0">
                  <c:v>3518.281338145492</c:v>
                </c:pt>
                <c:pt idx="1">
                  <c:v>8209.32312233948</c:v>
                </c:pt>
                <c:pt idx="2">
                  <c:v>10554.84401443647</c:v>
                </c:pt>
                <c:pt idx="3">
                  <c:v>14289.63497339092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Income!$B$82:$E$82</c:f>
              <c:numCache>
                <c:formatCode>#,##0</c:formatCode>
                <c:ptCount val="4"/>
                <c:pt idx="0">
                  <c:v>0.0</c:v>
                </c:pt>
                <c:pt idx="1">
                  <c:v>4239.980074175336</c:v>
                </c:pt>
                <c:pt idx="2">
                  <c:v>7036.562676290982</c:v>
                </c:pt>
                <c:pt idx="3">
                  <c:v>8931.021858369324</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Income!$B$83:$E$83</c:f>
              <c:numCache>
                <c:formatCode>#,##0</c:formatCode>
                <c:ptCount val="4"/>
                <c:pt idx="0">
                  <c:v>1220.998996116473</c:v>
                </c:pt>
                <c:pt idx="1">
                  <c:v>1220.998996116473</c:v>
                </c:pt>
                <c:pt idx="2">
                  <c:v>1220.998996116472</c:v>
                </c:pt>
                <c:pt idx="3">
                  <c:v>1220.998996116473</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Income!$B$84:$E$84</c:f>
              <c:numCache>
                <c:formatCode>#,##0</c:formatCode>
                <c:ptCount val="4"/>
                <c:pt idx="0">
                  <c:v>0.0</c:v>
                </c:pt>
                <c:pt idx="1">
                  <c:v>0.0</c:v>
                </c:pt>
                <c:pt idx="2">
                  <c:v>0.0</c:v>
                </c:pt>
                <c:pt idx="3">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Income!$B$85:$E$85</c:f>
              <c:numCache>
                <c:formatCode>#,##0</c:formatCode>
                <c:ptCount val="4"/>
                <c:pt idx="0">
                  <c:v>15408.26801423718</c:v>
                </c:pt>
                <c:pt idx="1">
                  <c:v>15408.26801423718</c:v>
                </c:pt>
                <c:pt idx="2">
                  <c:v>4582.786973789511</c:v>
                </c:pt>
                <c:pt idx="3">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Baseline:Quintile1</c:v>
                </c:pt>
                <c:pt idx="1">
                  <c:v>Quintile 2</c:v>
                </c:pt>
                <c:pt idx="2">
                  <c:v>Quintile 3</c:v>
                </c:pt>
                <c:pt idx="3">
                  <c:v>Quintile 4</c:v>
                </c:pt>
              </c:strCache>
            </c:strRef>
          </c:cat>
          <c:val>
            <c:numRef>
              <c:f>Income!$B$86:$E$86</c:f>
              <c:numCache>
                <c:formatCode>#,##0</c:formatCode>
                <c:ptCount val="4"/>
                <c:pt idx="0">
                  <c:v>3825.003300958176</c:v>
                </c:pt>
                <c:pt idx="1">
                  <c:v>2616.157918108186</c:v>
                </c:pt>
                <c:pt idx="2">
                  <c:v>3518.281338145491</c:v>
                </c:pt>
                <c:pt idx="3">
                  <c:v>4510.617100186527</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Baseline:Quintile1</c:v>
                </c:pt>
                <c:pt idx="1">
                  <c:v>Quintile 2</c:v>
                </c:pt>
                <c:pt idx="2">
                  <c:v>Quintile 3</c:v>
                </c:pt>
                <c:pt idx="3">
                  <c:v>Quintile 4</c:v>
                </c:pt>
              </c:strCache>
            </c:strRef>
          </c:cat>
          <c:val>
            <c:numRef>
              <c:f>Income!$B$87:$E$87</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overlap val="100"/>
        <c:axId val="-2134356088"/>
        <c:axId val="-2047895016"/>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Baseline:Quintile1</c:v>
                </c:pt>
                <c:pt idx="1">
                  <c:v>Quintile 2</c:v>
                </c:pt>
                <c:pt idx="2">
                  <c:v>Quintile 3</c:v>
                </c:pt>
                <c:pt idx="3">
                  <c:v>Quintile 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Baseline:Quintile1</c:v>
                </c:pt>
                <c:pt idx="1">
                  <c:v>Quintile 2</c:v>
                </c:pt>
                <c:pt idx="2">
                  <c:v>Quintile 3</c:v>
                </c:pt>
                <c:pt idx="3">
                  <c:v>Quintile 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Baseline:Quintile1</c:v>
                </c:pt>
                <c:pt idx="1">
                  <c:v>Quintile 2</c:v>
                </c:pt>
                <c:pt idx="2">
                  <c:v>Quintile 3</c:v>
                </c:pt>
                <c:pt idx="3">
                  <c:v>Quintile 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dLbls>
          <c:showLegendKey val="0"/>
          <c:showVal val="0"/>
          <c:showCatName val="0"/>
          <c:showSerName val="0"/>
          <c:showPercent val="0"/>
          <c:showBubbleSize val="0"/>
        </c:dLbls>
        <c:marker val="1"/>
        <c:smooth val="0"/>
        <c:axId val="-2134356088"/>
        <c:axId val="-2047895016"/>
      </c:lineChart>
      <c:catAx>
        <c:axId val="-21343560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7895016"/>
        <c:crosses val="autoZero"/>
        <c:auto val="1"/>
        <c:lblAlgn val="ctr"/>
        <c:lblOffset val="100"/>
        <c:tickLblSkip val="1"/>
        <c:tickMarkSkip val="1"/>
        <c:noMultiLvlLbl val="0"/>
      </c:catAx>
      <c:valAx>
        <c:axId val="-204789501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356088"/>
        <c:crosses val="autoZero"/>
        <c:crossBetween val="between"/>
      </c:valAx>
      <c:spPr>
        <a:solidFill>
          <a:srgbClr val="FFFFFF"/>
        </a:solidFill>
        <a:ln w="3175">
          <a:solidFill>
            <a:srgbClr val="000000"/>
          </a:solidFill>
          <a:prstDash val="solid"/>
        </a:ln>
      </c:spPr>
    </c:plotArea>
    <c:legend>
      <c:legendPos val="r"/>
      <c:layout>
        <c:manualLayout>
          <c:xMode val="edge"/>
          <c:yMode val="edge"/>
          <c:x val="0.690428179675097"/>
          <c:y val="0.14546296930275"/>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47.30491170944119</c:v>
                </c:pt>
                <c:pt idx="1">
                  <c:v>50.55</c:v>
                </c:pt>
                <c:pt idx="2">
                  <c:v>50.87788413875542</c:v>
                </c:pt>
                <c:pt idx="3">
                  <c:v>51.3803117426606</c:v>
                </c:pt>
                <c:pt idx="4">
                  <c:v>51.29563189345348</c:v>
                </c:pt>
                <c:pt idx="5">
                  <c:v>51.47736089433749</c:v>
                </c:pt>
                <c:pt idx="6">
                  <c:v>50.92994086135064</c:v>
                </c:pt>
                <c:pt idx="7">
                  <c:v>50.47346605954933</c:v>
                </c:pt>
                <c:pt idx="8">
                  <c:v>50.85476542260394</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050726872"/>
        <c:axId val="-2050723576"/>
      </c:lineChart>
      <c:catAx>
        <c:axId val="-2050726872"/>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050723576"/>
        <c:crosses val="autoZero"/>
        <c:auto val="1"/>
        <c:lblAlgn val="ctr"/>
        <c:lblOffset val="100"/>
        <c:noMultiLvlLbl val="0"/>
      </c:catAx>
      <c:valAx>
        <c:axId val="-2050723576"/>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050726872"/>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 Area </a:t>
            </a:r>
            <a:r>
              <a:rPr lang="en-US" sz="1300" b="0" i="0" dirty="0">
                <a:latin typeface="Helvetica Light"/>
                <a:cs typeface="Helvetica Light"/>
              </a:rPr>
              <a:t>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1305.918536947162</c:v>
                </c:pt>
                <c:pt idx="6">
                  <c:v>5379.225145642626</c:v>
                </c:pt>
                <c:pt idx="7">
                  <c:v>896.0397790998251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444.2485180890382</c:v>
                </c:pt>
                <c:pt idx="6">
                  <c:v>5795.895241262886</c:v>
                </c:pt>
                <c:pt idx="7">
                  <c:v>3250.952751554597</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5075.860807619005</c:v>
                </c:pt>
                <c:pt idx="6">
                  <c:v>19982.21500621756</c:v>
                </c:pt>
                <c:pt idx="7">
                  <c:v>19378.50914379836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21942.85714285714</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0.0</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Income!$B$112:$I$112</c:f>
              <c:numCache>
                <c:formatCode>#,##0</c:formatCode>
                <c:ptCount val="8"/>
                <c:pt idx="0">
                  <c:v>0.0</c:v>
                </c:pt>
                <c:pt idx="1">
                  <c:v>0.0</c:v>
                </c:pt>
                <c:pt idx="2">
                  <c:v>8708.57142857143</c:v>
                </c:pt>
                <c:pt idx="3">
                  <c:v>62700.0</c:v>
                </c:pt>
                <c:pt idx="4">
                  <c:v>0.0</c:v>
                </c:pt>
                <c:pt idx="5">
                  <c:v>0.0</c:v>
                </c:pt>
                <c:pt idx="6">
                  <c:v>10276.11428571429</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0.0</c:v>
                </c:pt>
                <c:pt idx="3">
                  <c:v>7620.0</c:v>
                </c:pt>
                <c:pt idx="4">
                  <c:v>27268.11428571429</c:v>
                </c:pt>
                <c:pt idx="5">
                  <c:v>25983.6</c:v>
                </c:pt>
                <c:pt idx="6">
                  <c:v>0.0</c:v>
                </c:pt>
                <c:pt idx="7">
                  <c:v>8991.6</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4453288"/>
        <c:axId val="-213461677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4453288"/>
        <c:axId val="-2134616776"/>
      </c:lineChart>
      <c:catAx>
        <c:axId val="-21344532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616776"/>
        <c:crosses val="autoZero"/>
        <c:auto val="1"/>
        <c:lblAlgn val="ctr"/>
        <c:lblOffset val="100"/>
        <c:tickLblSkip val="1"/>
        <c:tickMarkSkip val="1"/>
        <c:noMultiLvlLbl val="0"/>
      </c:catAx>
      <c:valAx>
        <c:axId val="-213461677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45328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a:t>
            </a:r>
            <a:r>
              <a:rPr lang="en-US" sz="1300" b="0" i="0" baseline="0" dirty="0" smtClean="0">
                <a:latin typeface="Helvetica Light"/>
                <a:cs typeface="Helvetica Light"/>
              </a:rPr>
              <a:t> </a:t>
            </a:r>
            <a:r>
              <a:rPr lang="en-US" sz="1300" b="0" i="0" dirty="0" smtClean="0">
                <a:latin typeface="Helvetica Light"/>
                <a:cs typeface="Helvetica Light"/>
              </a:rPr>
              <a:t>Area </a:t>
            </a:r>
            <a:r>
              <a:rPr lang="en-US" sz="1300" b="0" i="0" dirty="0">
                <a:latin typeface="Helvetica Light"/>
                <a:cs typeface="Helvetica Light"/>
              </a:rPr>
              <a:t>without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1351.960179676463</c:v>
                </c:pt>
                <c:pt idx="6">
                  <c:v>6814.063825363341</c:v>
                </c:pt>
                <c:pt idx="7">
                  <c:v>926.4055515339641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419.9999999999999</c:v>
                </c:pt>
                <c:pt idx="6">
                  <c:v>5252.442579698882</c:v>
                </c:pt>
                <c:pt idx="7">
                  <c:v>3241.768428563791</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4277.5</c:v>
                </c:pt>
                <c:pt idx="6">
                  <c:v>20733.12149409287</c:v>
                </c:pt>
                <c:pt idx="7">
                  <c:v>19386.80504597076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0.0</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21942.85714285714</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Income!$B$112:$I$112</c:f>
              <c:numCache>
                <c:formatCode>#,##0</c:formatCode>
                <c:ptCount val="8"/>
                <c:pt idx="0">
                  <c:v>0.0</c:v>
                </c:pt>
                <c:pt idx="1">
                  <c:v>0.0</c:v>
                </c:pt>
                <c:pt idx="2">
                  <c:v>0.0</c:v>
                </c:pt>
                <c:pt idx="3">
                  <c:v>62700.0</c:v>
                </c:pt>
                <c:pt idx="4">
                  <c:v>0.0</c:v>
                </c:pt>
                <c:pt idx="5">
                  <c:v>0.0</c:v>
                </c:pt>
                <c:pt idx="6">
                  <c:v>0.0</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8708.57142857143</c:v>
                </c:pt>
                <c:pt idx="3">
                  <c:v>7620.0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7375704"/>
        <c:axId val="211353962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27375704"/>
        <c:axId val="2113539624"/>
      </c:lineChart>
      <c:catAx>
        <c:axId val="21273757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539624"/>
        <c:crosses val="autoZero"/>
        <c:auto val="1"/>
        <c:lblAlgn val="ctr"/>
        <c:lblOffset val="100"/>
        <c:tickLblSkip val="1"/>
        <c:tickMarkSkip val="1"/>
        <c:noMultiLvlLbl val="0"/>
      </c:catAx>
      <c:valAx>
        <c:axId val="211353962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737570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(Income!$B$115:$D$115,Income!$F$115:$H$115)</c:f>
              <c:numCache>
                <c:formatCode>#,##0</c:formatCode>
                <c:ptCount val="6"/>
                <c:pt idx="0">
                  <c:v>5400.0</c:v>
                </c:pt>
                <c:pt idx="1">
                  <c:v>5400.0</c:v>
                </c:pt>
                <c:pt idx="2">
                  <c:v>0.0</c:v>
                </c:pt>
                <c:pt idx="3">
                  <c:v>6372.0</c:v>
                </c:pt>
                <c:pt idx="4">
                  <c:v>6372.0</c:v>
                </c:pt>
                <c:pt idx="5">
                  <c:v>0.0</c:v>
                </c:pt>
              </c:numCache>
            </c:numRef>
          </c:val>
        </c:ser>
        <c:dLbls>
          <c:showLegendKey val="0"/>
          <c:showVal val="0"/>
          <c:showCatName val="0"/>
          <c:showSerName val="0"/>
          <c:showPercent val="0"/>
          <c:showBubbleSize val="0"/>
        </c:dLbls>
        <c:gapWidth val="150"/>
        <c:overlap val="100"/>
        <c:axId val="-2095352744"/>
        <c:axId val="-2136051080"/>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5352744"/>
        <c:axId val="-2136051080"/>
      </c:lineChart>
      <c:catAx>
        <c:axId val="-20953527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051080"/>
        <c:crosses val="autoZero"/>
        <c:auto val="1"/>
        <c:lblAlgn val="ctr"/>
        <c:lblOffset val="100"/>
        <c:tickLblSkip val="1"/>
        <c:tickMarkSkip val="1"/>
        <c:noMultiLvlLbl val="0"/>
      </c:catAx>
      <c:valAx>
        <c:axId val="-213605108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5352744"/>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without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(Income!$B$115:$D$115,Income!$F$115:$H$115)</c:f>
              <c:numCache>
                <c:formatCode>#,##0</c:formatCode>
                <c:ptCount val="6"/>
                <c:pt idx="0">
                  <c:v>5400.0</c:v>
                </c:pt>
                <c:pt idx="1">
                  <c:v>5400.0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093181880"/>
        <c:axId val="-209308693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c:v>
                </c:pt>
                <c:pt idx="1">
                  <c:v>Baseline: seasonal</c:v>
                </c:pt>
                <c:pt idx="2">
                  <c:v>Baseline: permanent</c:v>
                </c:pt>
                <c:pt idx="3">
                  <c:v>Current: casual</c:v>
                </c:pt>
                <c:pt idx="4">
                  <c:v>Current: seasonal</c:v>
                </c:pt>
                <c:pt idx="5">
                  <c:v>Current: permanent</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3181880"/>
        <c:axId val="-2093086936"/>
      </c:lineChart>
      <c:catAx>
        <c:axId val="-20931818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086936"/>
        <c:crosses val="autoZero"/>
        <c:auto val="1"/>
        <c:lblAlgn val="ctr"/>
        <c:lblOffset val="100"/>
        <c:tickLblSkip val="1"/>
        <c:tickMarkSkip val="1"/>
        <c:noMultiLvlLbl val="0"/>
      </c:catAx>
      <c:valAx>
        <c:axId val="-209308693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181880"/>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Urban Poor (excl Quintile 5) - 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[za_up_1.xlsx]Income!$A$102</c:f>
              <c:strCache>
                <c:ptCount val="1"/>
                <c:pt idx="0">
                  <c:v>Own crops Consumed</c:v>
                </c:pt>
              </c:strCache>
            </c:strRef>
          </c:tx>
          <c:spPr>
            <a:solidFill>
              <a:srgbClr val="008000"/>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[za_up_1.xlsx]Income!$B$102:$I$102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[za_up_1.xlsx]Income!$A$103</c:f>
              <c:strCache>
                <c:ptCount val="1"/>
                <c:pt idx="0">
                  <c:v>Own crops sold</c:v>
                </c:pt>
              </c:strCache>
            </c:strRef>
          </c:tx>
          <c:spPr>
            <a:solidFill>
              <a:srgbClr val="C3D69B"/>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[za_up_1.xlsx]Income!$B$103:$I$103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[za_up_1.xlsx]Income!$A$104</c:f>
              <c:strCache>
                <c:ptCount val="1"/>
                <c:pt idx="0">
                  <c:v>Animal products consumed</c:v>
                </c:pt>
              </c:strCache>
            </c:strRef>
          </c:tx>
          <c:spPr>
            <a:solidFill>
              <a:srgbClr val="FFFFFF"/>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[za_up_1.xlsx]Income!$B$104:$I$104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[za_up_1.xlsx]Income!$A$106</c:f>
              <c:strCache>
                <c:ptCount val="1"/>
                <c:pt idx="0">
                  <c:v>Animals sold</c:v>
                </c:pt>
              </c:strCache>
            </c:strRef>
          </c:tx>
          <c:spPr>
            <a:solidFill>
              <a:srgbClr val="FAC090"/>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[za_up_1.xlsx]Income!$B$106:$I$106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[za_up_1.xlsx]Income!$A$107</c:f>
              <c:strCache>
                <c:ptCount val="1"/>
                <c:pt idx="0">
                  <c:v>Wild foods consumed and sold</c:v>
                </c:pt>
              </c:strCache>
            </c:strRef>
          </c:tx>
          <c:spPr>
            <a:solidFill>
              <a:srgbClr val="B3A2C7"/>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[za_up_1.xlsx]Income!$A$108</c:f>
              <c:strCache>
                <c:ptCount val="1"/>
                <c:pt idx="0">
                  <c:v>Labour - casual</c:v>
                </c:pt>
              </c:strCache>
            </c:strRef>
          </c:tx>
          <c:spPr>
            <a:solidFill>
              <a:srgbClr val="D99694"/>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[za_up_1.xlsx]Income!$B$108:$I$108</c:f>
              <c:numCache>
                <c:formatCode>#,##0</c:formatCode>
                <c:ptCount val="8"/>
                <c:pt idx="0">
                  <c:v>4020.0</c:v>
                </c:pt>
                <c:pt idx="1">
                  <c:v>9408.0</c:v>
                </c:pt>
                <c:pt idx="2">
                  <c:v>13860.0</c:v>
                </c:pt>
                <c:pt idx="3">
                  <c:v>19800.0</c:v>
                </c:pt>
                <c:pt idx="4">
                  <c:v>2471.400000000001</c:v>
                </c:pt>
                <c:pt idx="5">
                  <c:v>5963.700000000001</c:v>
                </c:pt>
                <c:pt idx="6">
                  <c:v>8760.300000000001</c:v>
                </c:pt>
                <c:pt idx="7">
                  <c:v>12697.8</c:v>
                </c:pt>
              </c:numCache>
            </c:numRef>
          </c:val>
        </c:ser>
        <c:ser>
          <c:idx val="4"/>
          <c:order val="12"/>
          <c:tx>
            <c:strRef>
              <c:f>[za_up_1.xlsx]Income!$A$109</c:f>
              <c:strCache>
                <c:ptCount val="1"/>
                <c:pt idx="0">
                  <c:v>Labour - formal emp</c:v>
                </c:pt>
              </c:strCache>
            </c:strRef>
          </c:tx>
          <c:spPr>
            <a:solidFill>
              <a:srgbClr val="C0504D"/>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[za_up_1.xlsx]Income!$B$109:$I$109</c:f>
              <c:numCache>
                <c:formatCode>#,##0</c:formatCode>
                <c:ptCount val="8"/>
                <c:pt idx="0">
                  <c:v>0.0</c:v>
                </c:pt>
                <c:pt idx="1">
                  <c:v>0.0</c:v>
                </c:pt>
                <c:pt idx="2">
                  <c:v>9000.0</c:v>
                </c:pt>
                <c:pt idx="3">
                  <c:v>23100.0</c:v>
                </c:pt>
                <c:pt idx="4">
                  <c:v>0.0</c:v>
                </c:pt>
                <c:pt idx="5">
                  <c:v>0.0</c:v>
                </c:pt>
                <c:pt idx="6">
                  <c:v>9743.999999999998</c:v>
                </c:pt>
                <c:pt idx="7">
                  <c:v>25055.99999999999</c:v>
                </c:pt>
              </c:numCache>
            </c:numRef>
          </c:val>
        </c:ser>
        <c:ser>
          <c:idx val="0"/>
          <c:order val="13"/>
          <c:tx>
            <c:strRef>
              <c:f>[za_up_1.xlsx]Income!$A$110</c:f>
              <c:strCache>
                <c:ptCount val="1"/>
                <c:pt idx="0">
                  <c:v>Labour - public works</c:v>
                </c:pt>
              </c:strCache>
            </c:strRef>
          </c:tx>
          <c:spPr>
            <a:solidFill>
              <a:srgbClr val="953735"/>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[za_up_1.xlsx]Income!$B$110:$I$110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[za_up_1.xlsx]Income!$A$111</c:f>
              <c:strCache>
                <c:ptCount val="1"/>
                <c:pt idx="0">
                  <c:v>Self - employment</c:v>
                </c:pt>
              </c:strCache>
            </c:strRef>
          </c:tx>
          <c:spPr>
            <a:solidFill>
              <a:srgbClr val="D3BBD8"/>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[za_up_1.xlsx]Income!$B$111:$I$111</c:f>
              <c:numCache>
                <c:formatCode>#,##0</c:formatCode>
                <c:ptCount val="8"/>
                <c:pt idx="0">
                  <c:v>2340.0</c:v>
                </c:pt>
                <c:pt idx="1">
                  <c:v>5460.0</c:v>
                </c:pt>
                <c:pt idx="2">
                  <c:v>7020.0</c:v>
                </c:pt>
                <c:pt idx="3">
                  <c:v>9504.0</c:v>
                </c:pt>
                <c:pt idx="4">
                  <c:v>2808.0</c:v>
                </c:pt>
                <c:pt idx="5">
                  <c:v>5771.063784835722</c:v>
                </c:pt>
                <c:pt idx="6">
                  <c:v>7231.789080476326</c:v>
                </c:pt>
                <c:pt idx="7">
                  <c:v>9479.170474597611</c:v>
                </c:pt>
              </c:numCache>
            </c:numRef>
          </c:val>
        </c:ser>
        <c:ser>
          <c:idx val="3"/>
          <c:order val="15"/>
          <c:tx>
            <c:strRef>
              <c:f>[za_up_1.xlsx]Income!$A$112</c:f>
              <c:strCache>
                <c:ptCount val="1"/>
                <c:pt idx="0">
                  <c:v>Small business/petty trading</c:v>
                </c:pt>
              </c:strCache>
            </c:strRef>
          </c:tx>
          <c:spPr>
            <a:solidFill>
              <a:srgbClr val="CC66FF"/>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[za_up_1.xlsx]Income!$B$112:$I$112</c:f>
              <c:numCache>
                <c:formatCode>#,##0</c:formatCode>
                <c:ptCount val="8"/>
                <c:pt idx="0">
                  <c:v>0.0</c:v>
                </c:pt>
                <c:pt idx="1">
                  <c:v>2820.0</c:v>
                </c:pt>
                <c:pt idx="2">
                  <c:v>4680.0</c:v>
                </c:pt>
                <c:pt idx="3">
                  <c:v>5940.0</c:v>
                </c:pt>
                <c:pt idx="4">
                  <c:v>0.0</c:v>
                </c:pt>
                <c:pt idx="5">
                  <c:v>3271.199999999999</c:v>
                </c:pt>
                <c:pt idx="6">
                  <c:v>5428.8</c:v>
                </c:pt>
                <c:pt idx="7">
                  <c:v>6890.399999999998</c:v>
                </c:pt>
              </c:numCache>
            </c:numRef>
          </c:val>
        </c:ser>
        <c:ser>
          <c:idx val="9"/>
          <c:order val="16"/>
          <c:tx>
            <c:strRef>
              <c:f>[za_up_1.xlsx]Income!$A$113</c:f>
              <c:strCache>
                <c:ptCount val="1"/>
                <c:pt idx="0">
                  <c:v>Food transfer - official</c:v>
                </c:pt>
              </c:strCache>
            </c:strRef>
          </c:tx>
          <c:spPr>
            <a:solidFill>
              <a:srgbClr val="558ED5"/>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[za_up_1.xlsx]Income!$B$113:$I$113</c:f>
              <c:numCache>
                <c:formatCode>#,##0</c:formatCode>
                <c:ptCount val="8"/>
                <c:pt idx="0">
                  <c:v>812.083337377039</c:v>
                </c:pt>
                <c:pt idx="1">
                  <c:v>812.083337377039</c:v>
                </c:pt>
                <c:pt idx="2">
                  <c:v>812.083337377039</c:v>
                </c:pt>
                <c:pt idx="3">
                  <c:v>812.083337377039</c:v>
                </c:pt>
                <c:pt idx="4">
                  <c:v>1339.937506672114</c:v>
                </c:pt>
                <c:pt idx="5">
                  <c:v>1339.937506672114</c:v>
                </c:pt>
                <c:pt idx="6">
                  <c:v>1339.937506672114</c:v>
                </c:pt>
                <c:pt idx="7">
                  <c:v>1339.937506672114</c:v>
                </c:pt>
              </c:numCache>
            </c:numRef>
          </c:val>
        </c:ser>
        <c:ser>
          <c:idx val="17"/>
          <c:order val="17"/>
          <c:tx>
            <c:strRef>
              <c:f>[za_up_1.xlsx]Income!$A$114</c:f>
              <c:strCache>
                <c:ptCount val="1"/>
                <c:pt idx="0">
                  <c:v>Food transfer - gifts</c:v>
                </c:pt>
              </c:strCache>
            </c:strRef>
          </c:tx>
          <c:spPr>
            <a:solidFill>
              <a:srgbClr val="B9CDE5"/>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[za_up_1.xlsx]Income!$A$115</c:f>
              <c:strCache>
                <c:ptCount val="1"/>
                <c:pt idx="0">
                  <c:v>Cash transfer - official</c:v>
                </c:pt>
              </c:strCache>
            </c:strRef>
          </c:tx>
          <c:spPr>
            <a:solidFill>
              <a:srgbClr val="A6A6A6"/>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[za_up_1.xlsx]Income!$B$115:$I$115</c:f>
              <c:numCache>
                <c:formatCode>#,##0</c:formatCode>
                <c:ptCount val="8"/>
                <c:pt idx="0">
                  <c:v>10248.0</c:v>
                </c:pt>
                <c:pt idx="1">
                  <c:v>10248.0</c:v>
                </c:pt>
                <c:pt idx="2">
                  <c:v>3048.0</c:v>
                </c:pt>
                <c:pt idx="3">
                  <c:v>0.0</c:v>
                </c:pt>
                <c:pt idx="4">
                  <c:v>12092.64</c:v>
                </c:pt>
                <c:pt idx="5">
                  <c:v>12092.64</c:v>
                </c:pt>
                <c:pt idx="6">
                  <c:v>3596.64</c:v>
                </c:pt>
                <c:pt idx="7">
                  <c:v>0.0</c:v>
                </c:pt>
              </c:numCache>
            </c:numRef>
          </c:val>
        </c:ser>
        <c:ser>
          <c:idx val="11"/>
          <c:order val="19"/>
          <c:tx>
            <c:strRef>
              <c:f>[za_up_1.xlsx]Income!$A$116</c:f>
              <c:strCache>
                <c:ptCount val="1"/>
                <c:pt idx="0">
                  <c:v>Cash transfer - gifts</c:v>
                </c:pt>
              </c:strCache>
            </c:strRef>
          </c:tx>
          <c:spPr>
            <a:solidFill>
              <a:srgbClr val="D9D9D9"/>
            </a:solidFill>
            <a:ln w="3175" cmpd="sng">
              <a:solidFill>
                <a:srgbClr val="000000"/>
              </a:solidFill>
              <a:prstDash val="solid"/>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[za_up_1.xlsx]Income!$B$116:$I$116</c:f>
              <c:numCache>
                <c:formatCode>#,##0</c:formatCode>
                <c:ptCount val="8"/>
                <c:pt idx="0">
                  <c:v>2544.0</c:v>
                </c:pt>
                <c:pt idx="1">
                  <c:v>1740.0</c:v>
                </c:pt>
                <c:pt idx="2">
                  <c:v>2340.0</c:v>
                </c:pt>
                <c:pt idx="3">
                  <c:v>3000.0</c:v>
                </c:pt>
                <c:pt idx="4">
                  <c:v>2742.0</c:v>
                </c:pt>
                <c:pt idx="5">
                  <c:v>1740.0</c:v>
                </c:pt>
                <c:pt idx="6">
                  <c:v>2340.0</c:v>
                </c:pt>
                <c:pt idx="7">
                  <c:v>3</c:v>
                </c:pt>
              </c:numCache>
            </c:numRef>
          </c:val>
        </c:ser>
        <c:ser>
          <c:idx val="14"/>
          <c:order val="20"/>
          <c:tx>
            <c:strRef>
              <c:f>[za_up_1.xlsx]Income!$A$117</c:f>
              <c:strCache>
                <c:ptCount val="1"/>
                <c:pt idx="0">
                  <c:v>Other</c:v>
                </c:pt>
              </c:strCache>
            </c:strRef>
          </c:tx>
          <c:spPr>
            <a:solidFill>
              <a:schemeClr val="bg2">
                <a:lumMod val="50000"/>
              </a:schemeClr>
            </a:solidFill>
            <a:ln w="3175" cmpd="sng">
              <a:solidFill>
                <a:schemeClr val="tx1"/>
              </a:solidFill>
            </a:ln>
          </c:spPr>
          <c:invertIfNegative val="0"/>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49485016"/>
        <c:axId val="2113438184"/>
      </c:barChart>
      <c:lineChart>
        <c:grouping val="standard"/>
        <c:varyColors val="0"/>
        <c:ser>
          <c:idx val="13"/>
          <c:order val="0"/>
          <c:tx>
            <c:strRef>
              <c:f>[za_up_1.xlsx]Income!$A$119</c:f>
              <c:strCache>
                <c:ptCount val="1"/>
                <c:pt idx="0">
                  <c:v>Food Poverty line</c:v>
                </c:pt>
              </c:strCache>
            </c:strRef>
          </c:tx>
          <c:spPr>
            <a:ln w="12700">
              <a:solidFill>
                <a:srgbClr val="DD0806"/>
              </a:solidFill>
              <a:prstDash val="solid"/>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[za_up_1.xlsx]Income!$B$119:$E$119</c:f>
              <c:numCache>
                <c:formatCode>#,##0</c:formatCode>
                <c:ptCount val="4"/>
                <c:pt idx="0">
                  <c:v>12770.88480410937</c:v>
                </c:pt>
                <c:pt idx="1">
                  <c:v>12770.88480410937</c:v>
                </c:pt>
                <c:pt idx="2">
                  <c:v>12770.88480410937</c:v>
                </c:pt>
                <c:pt idx="3">
                  <c:v>12770.88480410937</c:v>
                </c:pt>
              </c:numCache>
            </c:numRef>
          </c:val>
          <c:smooth val="0"/>
        </c:ser>
        <c:ser>
          <c:idx val="15"/>
          <c:order val="1"/>
          <c:tx>
            <c:strRef>
              <c:f>[za_up_1.xlsx]Income!$A$123</c:f>
              <c:strCache>
                <c:ptCount val="1"/>
                <c:pt idx="0">
                  <c:v>Food Poverty line</c:v>
                </c:pt>
              </c:strCache>
            </c:strRef>
          </c:tx>
          <c:spPr>
            <a:ln w="12700">
              <a:solidFill>
                <a:srgbClr val="DD0806"/>
              </a:solidFill>
              <a:prstDash val="solid"/>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[za_up_1.xlsx]Income!$B$123:$I$123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[za_up_1.xlsx]Income!$A$120</c:f>
              <c:strCache>
                <c:ptCount val="1"/>
                <c:pt idx="0">
                  <c:v>Lower Bound Poverty line</c:v>
                </c:pt>
              </c:strCache>
            </c:strRef>
          </c:tx>
          <c:spPr>
            <a:ln w="12700" cmpd="sng">
              <a:solidFill>
                <a:srgbClr val="FF0000"/>
              </a:solidFill>
              <a:prstDash val="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[za_up_1.xlsx]Income!$B$120:$E$120</c:f>
              <c:numCache>
                <c:formatCode>#,##0</c:formatCode>
                <c:ptCount val="4"/>
                <c:pt idx="0">
                  <c:v>21962.29813744271</c:v>
                </c:pt>
                <c:pt idx="1">
                  <c:v>21962.29813744271</c:v>
                </c:pt>
                <c:pt idx="2">
                  <c:v>21962.2981374427</c:v>
                </c:pt>
                <c:pt idx="3">
                  <c:v>21962.29813744271</c:v>
                </c:pt>
              </c:numCache>
            </c:numRef>
          </c:val>
          <c:smooth val="0"/>
        </c:ser>
        <c:ser>
          <c:idx val="19"/>
          <c:order val="4"/>
          <c:tx>
            <c:strRef>
              <c:f>[za_up_1.xlsx]Income!$A$124</c:f>
              <c:strCache>
                <c:ptCount val="1"/>
                <c:pt idx="0">
                  <c:v>Lower Bound Poverty line</c:v>
                </c:pt>
              </c:strCache>
            </c:strRef>
          </c:tx>
          <c:spPr>
            <a:ln w="12700" cmpd="sng">
              <a:solidFill>
                <a:srgbClr val="FF0000"/>
              </a:solidFill>
              <a:prstDash val="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[za_up_1.xlsx]Income!$B$124:$I$124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[za_up_1.xlsx]Income!$A$121</c:f>
              <c:strCache>
                <c:ptCount val="1"/>
                <c:pt idx="0">
                  <c:v>Upper Bound Poverty line</c:v>
                </c:pt>
              </c:strCache>
            </c:strRef>
          </c:tx>
          <c:spPr>
            <a:ln w="12700" cmpd="sng">
              <a:solidFill>
                <a:srgbClr val="723F95"/>
              </a:solidFill>
              <a:prstDash val="lg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[za_up_1.xlsx]Income!$B$121:$E$121</c:f>
              <c:numCache>
                <c:formatCode>#,##0</c:formatCode>
                <c:ptCount val="4"/>
                <c:pt idx="0">
                  <c:v>38331.2581374427</c:v>
                </c:pt>
                <c:pt idx="1">
                  <c:v>38331.2581374427</c:v>
                </c:pt>
                <c:pt idx="2">
                  <c:v>38331.2581374427</c:v>
                </c:pt>
                <c:pt idx="3">
                  <c:v>38331.2581374427</c:v>
                </c:pt>
              </c:numCache>
            </c:numRef>
          </c:val>
          <c:smooth val="0"/>
        </c:ser>
        <c:ser>
          <c:idx val="21"/>
          <c:order val="6"/>
          <c:tx>
            <c:strRef>
              <c:f>[za_up_1.xlsx]Income!$A$125</c:f>
              <c:strCache>
                <c:ptCount val="1"/>
                <c:pt idx="0">
                  <c:v>Upper Bound Poverty line</c:v>
                </c:pt>
              </c:strCache>
            </c:strRef>
          </c:tx>
          <c:spPr>
            <a:ln w="12700" cmpd="sng">
              <a:solidFill>
                <a:srgbClr val="723F95"/>
              </a:solidFill>
              <a:prstDash val="lgDash"/>
            </a:ln>
          </c:spPr>
          <c:marker>
            <c:symbol val="none"/>
          </c:marker>
          <c:cat>
            <c:strRef>
              <c:f>[za_up_1.xlsx]Income!$B$71:$I$71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[za_up_1.xlsx]Income!$B$125:$I$125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49485016"/>
        <c:axId val="2113438184"/>
      </c:lineChart>
      <c:catAx>
        <c:axId val="-204948501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438184"/>
        <c:crosses val="autoZero"/>
        <c:auto val="1"/>
        <c:lblAlgn val="ctr"/>
        <c:lblOffset val="100"/>
        <c:tickLblSkip val="1"/>
        <c:tickMarkSkip val="1"/>
        <c:noMultiLvlLbl val="0"/>
      </c:catAx>
      <c:valAx>
        <c:axId val="21134381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948501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16/10/18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darker the orange,</a:t>
            </a:r>
            <a:r>
              <a:rPr lang="en-GB" baseline="0" dirty="0" smtClean="0"/>
              <a:t> the greater the percentage of people in the enumeration small area that will be below the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33</a:t>
            </a:fld>
            <a:endParaRPr lang="en-GB"/>
          </a:p>
        </p:txBody>
      </p:sp>
    </p:spTree>
    <p:extLst>
      <p:ext uri="{BB962C8B-B14F-4D97-AF65-F5344CB8AC3E}">
        <p14:creationId xmlns:p14="http://schemas.microsoft.com/office/powerpoint/2010/main" val="3881923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annual food poverty line deficit per person averaged over the </a:t>
            </a:r>
            <a:r>
              <a:rPr lang="en-GB" b="1" i="1" dirty="0" smtClean="0"/>
              <a:t>whole population</a:t>
            </a:r>
            <a:r>
              <a:rPr lang="en-GB" b="1" i="1" baseline="0" dirty="0" smtClean="0"/>
              <a:t> </a:t>
            </a:r>
            <a:r>
              <a:rPr lang="en-GB" baseline="0" dirty="0" smtClean="0"/>
              <a:t>(i.e. </a:t>
            </a:r>
            <a:r>
              <a:rPr lang="en-GB" b="1" i="1" baseline="0" dirty="0" smtClean="0"/>
              <a:t>including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34</a:t>
            </a:fld>
            <a:endParaRPr lang="en-GB"/>
          </a:p>
        </p:txBody>
      </p:sp>
    </p:spTree>
    <p:extLst>
      <p:ext uri="{BB962C8B-B14F-4D97-AF65-F5344CB8AC3E}">
        <p14:creationId xmlns:p14="http://schemas.microsoft.com/office/powerpoint/2010/main" val="188947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smtClean="0"/>
              <a:t>annual food poverty line deficit per person averaged over the </a:t>
            </a:r>
            <a:r>
              <a:rPr lang="en-GB" b="1" i="1" dirty="0" smtClean="0"/>
              <a:t>affected population only</a:t>
            </a:r>
            <a:r>
              <a:rPr lang="en-GB" b="1" i="1" baseline="0" dirty="0" smtClean="0"/>
              <a:t> </a:t>
            </a:r>
            <a:r>
              <a:rPr lang="en-GB" baseline="0" dirty="0" smtClean="0"/>
              <a:t>(i.e. </a:t>
            </a:r>
            <a:r>
              <a:rPr lang="en-GB" b="1" i="1" baseline="0" dirty="0" smtClean="0"/>
              <a:t>excluding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35</a:t>
            </a:fld>
            <a:endParaRPr lang="en-GB"/>
          </a:p>
        </p:txBody>
      </p:sp>
    </p:spTree>
    <p:extLst>
      <p:ext uri="{BB962C8B-B14F-4D97-AF65-F5344CB8AC3E}">
        <p14:creationId xmlns:p14="http://schemas.microsoft.com/office/powerpoint/2010/main" val="320504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13</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14</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189452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24</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25</a:t>
            </a:fld>
            <a:endParaRPr lang="en-GB"/>
          </a:p>
        </p:txBody>
      </p:sp>
    </p:spTree>
    <p:extLst>
      <p:ext uri="{BB962C8B-B14F-4D97-AF65-F5344CB8AC3E}">
        <p14:creationId xmlns:p14="http://schemas.microsoft.com/office/powerpoint/2010/main" val="416128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pic>
        <p:nvPicPr>
          <p:cNvPr id="8" name="Picture 7" descr="corn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3" cy="6858000"/>
          </a:xfrm>
          <a:prstGeom prst="rect">
            <a:avLst/>
          </a:prstGeom>
        </p:spPr>
      </p:pic>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16/10/18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16/10/18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16/10/18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16/10/18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gif"/><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b="1" dirty="0" smtClean="0">
                <a:solidFill>
                  <a:srgbClr val="FFFFFF"/>
                </a:solidFill>
              </a:rPr>
              <a:t>National Outcome Forecast Analysis</a:t>
            </a:r>
            <a:endParaRPr lang="en-GB" b="1" dirty="0">
              <a:solidFill>
                <a:srgbClr val="FFFFFF"/>
              </a:solidFill>
            </a:endParaRPr>
          </a:p>
        </p:txBody>
      </p:sp>
      <p:sp>
        <p:nvSpPr>
          <p:cNvPr id="3" name="Subtitle 2"/>
          <p:cNvSpPr>
            <a:spLocks noGrp="1"/>
          </p:cNvSpPr>
          <p:nvPr>
            <p:ph type="subTitle" idx="1"/>
          </p:nvPr>
        </p:nvSpPr>
        <p:spPr/>
        <p:txBody>
          <a:bodyPr/>
          <a:lstStyle/>
          <a:p>
            <a:r>
              <a:rPr lang="en-GB" b="1" dirty="0" smtClean="0">
                <a:solidFill>
                  <a:schemeClr val="bg1"/>
                </a:solidFill>
              </a:rPr>
              <a:t>South Africa</a:t>
            </a:r>
            <a:endParaRPr lang="en-GB" b="1" dirty="0">
              <a:solidFill>
                <a:schemeClr val="bg1"/>
              </a:solidFill>
            </a:endParaRPr>
          </a:p>
        </p:txBody>
      </p:sp>
      <p:sp>
        <p:nvSpPr>
          <p:cNvPr id="9" name="Rectangle 8"/>
          <p:cNvSpPr/>
          <p:nvPr/>
        </p:nvSpPr>
        <p:spPr>
          <a:xfrm>
            <a:off x="0" y="5946588"/>
            <a:ext cx="9144000" cy="911412"/>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2452185" y="4657891"/>
            <a:ext cx="4295222" cy="646331"/>
          </a:xfrm>
          <a:prstGeom prst="rect">
            <a:avLst/>
          </a:prstGeom>
          <a:noFill/>
        </p:spPr>
        <p:txBody>
          <a:bodyPr wrap="square" rtlCol="0">
            <a:spAutoFit/>
          </a:bodyPr>
          <a:lstStyle/>
          <a:p>
            <a:pPr algn="ctr"/>
            <a:r>
              <a:rPr lang="en-GB" b="1" i="1" dirty="0" smtClean="0">
                <a:solidFill>
                  <a:srgbClr val="FFFFFF"/>
                </a:solidFill>
              </a:rPr>
              <a:t>Analysis prepared </a:t>
            </a:r>
            <a:r>
              <a:rPr lang="en-GB" b="1" i="1" dirty="0" smtClean="0">
                <a:solidFill>
                  <a:srgbClr val="FFFFFF"/>
                </a:solidFill>
              </a:rPr>
              <a:t>by:	</a:t>
            </a:r>
            <a:r>
              <a:rPr lang="en-GB" dirty="0" smtClean="0">
                <a:solidFill>
                  <a:srgbClr val="FFFFFF"/>
                </a:solidFill>
              </a:rPr>
              <a:t>Charles Rethman</a:t>
            </a:r>
          </a:p>
          <a:p>
            <a:pPr algn="ctr"/>
            <a:r>
              <a:rPr lang="en-GB" dirty="0" smtClean="0">
                <a:solidFill>
                  <a:srgbClr val="FFFFFF"/>
                </a:solidFill>
              </a:rPr>
              <a:t>SAVAC Technical Resource Team</a:t>
            </a:r>
            <a:endParaRPr lang="en-GB" dirty="0">
              <a:solidFill>
                <a:srgbClr val="FFFFFF"/>
              </a:solidFill>
            </a:endParaRPr>
          </a:p>
        </p:txBody>
      </p:sp>
      <p:pic>
        <p:nvPicPr>
          <p:cNvPr id="6" name="Picture 5" descr="daf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107595"/>
            <a:ext cx="2109372" cy="719999"/>
          </a:xfrm>
          <a:prstGeom prst="rect">
            <a:avLst/>
          </a:prstGeom>
        </p:spPr>
      </p:pic>
      <p:pic>
        <p:nvPicPr>
          <p:cNvPr id="7" name="Picture 6" descr="SADC_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175" y="6122537"/>
            <a:ext cx="698909" cy="683999"/>
          </a:xfrm>
          <a:prstGeom prst="rect">
            <a:avLst/>
          </a:prstGeom>
        </p:spPr>
      </p:pic>
      <p:pic>
        <p:nvPicPr>
          <p:cNvPr id="8" name="Picture 7" descr="DFID.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2271" y="6313085"/>
            <a:ext cx="2120900" cy="419100"/>
          </a:xfrm>
          <a:prstGeom prst="rect">
            <a:avLst/>
          </a:prstGeom>
        </p:spPr>
      </p:pic>
      <p:sp>
        <p:nvSpPr>
          <p:cNvPr id="10" name="TextBox 9"/>
          <p:cNvSpPr txBox="1"/>
          <p:nvPr/>
        </p:nvSpPr>
        <p:spPr>
          <a:xfrm>
            <a:off x="-59764" y="5901765"/>
            <a:ext cx="2286000" cy="261610"/>
          </a:xfrm>
          <a:prstGeom prst="rect">
            <a:avLst/>
          </a:prstGeom>
          <a:noFill/>
        </p:spPr>
        <p:txBody>
          <a:bodyPr wrap="square" rtlCol="0">
            <a:spAutoFit/>
          </a:bodyPr>
          <a:lstStyle/>
          <a:p>
            <a:r>
              <a:rPr lang="en-GB" sz="1100" dirty="0" smtClean="0">
                <a:solidFill>
                  <a:srgbClr val="386713"/>
                </a:solidFill>
              </a:rPr>
              <a:t>Implemented by:</a:t>
            </a:r>
            <a:endParaRPr lang="en-GB" sz="1100" dirty="0">
              <a:solidFill>
                <a:srgbClr val="386713"/>
              </a:solidFill>
            </a:endParaRPr>
          </a:p>
        </p:txBody>
      </p:sp>
      <p:sp>
        <p:nvSpPr>
          <p:cNvPr id="11" name="TextBox 10"/>
          <p:cNvSpPr txBox="1"/>
          <p:nvPr/>
        </p:nvSpPr>
        <p:spPr>
          <a:xfrm>
            <a:off x="6867683" y="6073729"/>
            <a:ext cx="2171729" cy="261610"/>
          </a:xfrm>
          <a:prstGeom prst="rect">
            <a:avLst/>
          </a:prstGeom>
          <a:noFill/>
        </p:spPr>
        <p:txBody>
          <a:bodyPr wrap="square" rtlCol="0">
            <a:spAutoFit/>
          </a:bodyPr>
          <a:lstStyle/>
          <a:p>
            <a:r>
              <a:rPr lang="en-GB" sz="1100" dirty="0" smtClean="0">
                <a:solidFill>
                  <a:schemeClr val="accent1">
                    <a:lumMod val="50000"/>
                  </a:schemeClr>
                </a:solidFill>
              </a:rPr>
              <a:t>Financed by:</a:t>
            </a:r>
            <a:endParaRPr lang="en-GB" sz="1100" dirty="0">
              <a:solidFill>
                <a:schemeClr val="accent1">
                  <a:lumMod val="50000"/>
                </a:schemeClr>
              </a:solidFill>
            </a:endParaRPr>
          </a:p>
        </p:txBody>
      </p:sp>
    </p:spTree>
    <p:extLst>
      <p:ext uri="{BB962C8B-B14F-4D97-AF65-F5344CB8AC3E}">
        <p14:creationId xmlns:p14="http://schemas.microsoft.com/office/powerpoint/2010/main" val="12527344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3588570462"/>
              </p:ext>
            </p:extLst>
          </p:nvPr>
        </p:nvGraphicFramePr>
        <p:xfrm>
          <a:off x="1454150" y="2268000"/>
          <a:ext cx="6235700" cy="4381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Urban Poor</a:t>
            </a:r>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932416101"/>
              </p:ext>
            </p:extLst>
          </p:nvPr>
        </p:nvGraphicFramePr>
        <p:xfrm>
          <a:off x="1454150" y="2268000"/>
          <a:ext cx="6235700" cy="4381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6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3" name="Rectangle 2"/>
          <p:cNvSpPr/>
          <p:nvPr/>
        </p:nvSpPr>
        <p:spPr>
          <a:xfrm>
            <a:off x="-1" y="1635254"/>
            <a:ext cx="9234931" cy="3985706"/>
          </a:xfrm>
          <a:prstGeom prst="rect">
            <a:avLst/>
          </a:prstGeom>
        </p:spPr>
        <p:txBody>
          <a:bodyPr wrap="square">
            <a:spAutoFit/>
          </a:bodyPr>
          <a:lstStyle/>
          <a:p>
            <a:r>
              <a:rPr lang="en-US" sz="1150" dirty="0" smtClean="0">
                <a:latin typeface="Source Code Pro"/>
                <a:cs typeface="Source Code Pro"/>
              </a:rPr>
              <a:t>   province   </a:t>
            </a:r>
            <a:r>
              <a:rPr lang="en-US" sz="1150" dirty="0">
                <a:latin typeface="Source Code Pro"/>
                <a:cs typeface="Source Code Pro"/>
              </a:rPr>
              <a:t>|   </a:t>
            </a:r>
            <a:r>
              <a:rPr lang="en-US" sz="1150" dirty="0" err="1">
                <a:latin typeface="Source Code Pro"/>
                <a:cs typeface="Source Code Pro"/>
              </a:rPr>
              <a:t>ag_type</a:t>
            </a:r>
            <a:r>
              <a:rPr lang="en-US" sz="1150" dirty="0">
                <a:latin typeface="Source Code Pro"/>
                <a:cs typeface="Source Code Pro"/>
              </a:rPr>
              <a:t>   | </a:t>
            </a:r>
            <a:r>
              <a:rPr lang="en-US" sz="1150" dirty="0" err="1">
                <a:latin typeface="Source Code Pro"/>
                <a:cs typeface="Source Code Pro"/>
              </a:rPr>
              <a:t>ha_total</a:t>
            </a:r>
            <a:r>
              <a:rPr lang="en-US" sz="1150" dirty="0">
                <a:latin typeface="Source Code Pro"/>
                <a:cs typeface="Source Code Pro"/>
              </a:rPr>
              <a:t> | </a:t>
            </a:r>
            <a:r>
              <a:rPr lang="en-US" sz="1150" dirty="0" err="1">
                <a:latin typeface="Source Code Pro"/>
                <a:cs typeface="Source Code Pro"/>
              </a:rPr>
              <a:t>pspec_cec</a:t>
            </a:r>
            <a:r>
              <a:rPr lang="en-US" sz="1150" dirty="0">
                <a:latin typeface="Source Code Pro"/>
                <a:cs typeface="Source Code Pro"/>
              </a:rPr>
              <a:t> | hazard  | </a:t>
            </a:r>
            <a:r>
              <a:rPr lang="en-US" sz="1150" dirty="0" err="1">
                <a:latin typeface="Source Code Pro"/>
                <a:cs typeface="Source Code Pro"/>
              </a:rPr>
              <a:t>ha_local</a:t>
            </a:r>
            <a:r>
              <a:rPr lang="en-US" sz="1150" dirty="0">
                <a:latin typeface="Source Code Pro"/>
                <a:cs typeface="Source Code Pro"/>
              </a:rPr>
              <a:t> | </a:t>
            </a:r>
            <a:r>
              <a:rPr lang="en-US" sz="1150" dirty="0" err="1">
                <a:latin typeface="Source Code Pro"/>
                <a:cs typeface="Source Code Pro"/>
              </a:rPr>
              <a:t>pc_ha_affected</a:t>
            </a:r>
            <a:r>
              <a:rPr lang="en-US" sz="1150" dirty="0">
                <a:latin typeface="Source Code Pro"/>
                <a:cs typeface="Source Code Pro"/>
              </a:rPr>
              <a:t> | </a:t>
            </a:r>
            <a:r>
              <a:rPr lang="en-US" sz="1150" dirty="0" err="1">
                <a:latin typeface="Source Code Pro"/>
                <a:cs typeface="Source Code Pro"/>
              </a:rPr>
              <a:t>pspec_local</a:t>
            </a:r>
            <a:endParaRPr lang="en-US" sz="1150" dirty="0">
              <a:latin typeface="Source Code Pro"/>
              <a:cs typeface="Source Code Pro"/>
            </a:endParaRPr>
          </a:p>
          <a:p>
            <a:r>
              <a:rPr lang="en-US" sz="1150" dirty="0" smtClean="0">
                <a:latin typeface="Source Code Pro"/>
                <a:cs typeface="Source Code Pro"/>
              </a:rPr>
              <a:t>-</a:t>
            </a:r>
            <a:r>
              <a:rPr lang="en-US" sz="1150" dirty="0">
                <a:latin typeface="Source Code Pro"/>
                <a:cs typeface="Source Code Pro"/>
              </a:rPr>
              <a:t>----------</a:t>
            </a:r>
            <a:r>
              <a:rPr lang="en-US" sz="1150" dirty="0" smtClean="0">
                <a:latin typeface="Source Code Pro"/>
                <a:cs typeface="Source Code Pro"/>
              </a:rPr>
              <a:t>--</a:t>
            </a:r>
            <a:r>
              <a:rPr lang="en-US" sz="1150" dirty="0">
                <a:latin typeface="Source Code Pro"/>
                <a:cs typeface="Source Code Pro"/>
              </a:rPr>
              <a:t>-+-------------+----------+-----------+---------+----------+----------------+-------------</a:t>
            </a:r>
          </a:p>
          <a:p>
            <a:r>
              <a:rPr lang="en-US" sz="1150" dirty="0" smtClean="0">
                <a:latin typeface="Source Code Pro"/>
                <a:cs typeface="Source Code Pro"/>
              </a:rPr>
              <a:t>All </a:t>
            </a:r>
            <a:r>
              <a:rPr lang="en-US" sz="1150" dirty="0">
                <a:latin typeface="Source Code Pro"/>
                <a:cs typeface="Source Code Pro"/>
              </a:rPr>
              <a:t>provinces | Subsistence | 13198889 | 62%       | drought |  7884053 | 60%            | 30%</a:t>
            </a:r>
          </a:p>
          <a:p>
            <a:r>
              <a:rPr lang="en-US" sz="1150" dirty="0" smtClean="0">
                <a:latin typeface="Source Code Pro"/>
                <a:cs typeface="Source Code Pro"/>
              </a:rPr>
              <a:t>All </a:t>
            </a:r>
            <a:r>
              <a:rPr lang="en-US" sz="1150" dirty="0">
                <a:latin typeface="Source Code Pro"/>
                <a:cs typeface="Source Code Pro"/>
              </a:rPr>
              <a:t>provinces | Subsistence | 13198889 | 62%       | normal  |  5314836 | 40%            | 110%</a:t>
            </a:r>
          </a:p>
          <a:p>
            <a:r>
              <a:rPr lang="en-US" sz="1150" dirty="0" smtClean="0">
                <a:latin typeface="Source Code Pro"/>
                <a:cs typeface="Source Code Pro"/>
              </a:rPr>
              <a:t>Eastern </a:t>
            </a:r>
            <a:r>
              <a:rPr lang="en-US" sz="1150" dirty="0">
                <a:latin typeface="Source Code Pro"/>
                <a:cs typeface="Source Code Pro"/>
              </a:rPr>
              <a:t>Cape  | Grains      |   288584 | 54%       | drought |   139844 | 48%            | 30%</a:t>
            </a:r>
          </a:p>
          <a:p>
            <a:r>
              <a:rPr lang="en-US" sz="1150" dirty="0" smtClean="0">
                <a:latin typeface="Source Code Pro"/>
                <a:cs typeface="Source Code Pro"/>
              </a:rPr>
              <a:t>Eastern </a:t>
            </a:r>
            <a:r>
              <a:rPr lang="en-US" sz="1150" dirty="0">
                <a:latin typeface="Source Code Pro"/>
                <a:cs typeface="Source Code Pro"/>
              </a:rPr>
              <a:t>Cape  | Grains      |   288584 | 54%       | normal  |   148740 | 52%            | 77%</a:t>
            </a:r>
          </a:p>
          <a:p>
            <a:r>
              <a:rPr lang="en-US" sz="1150" dirty="0" smtClean="0">
                <a:latin typeface="Source Code Pro"/>
                <a:cs typeface="Source Code Pro"/>
              </a:rPr>
              <a:t>Free </a:t>
            </a:r>
            <a:r>
              <a:rPr lang="en-US" sz="1150" dirty="0">
                <a:latin typeface="Source Code Pro"/>
                <a:cs typeface="Source Code Pro"/>
              </a:rPr>
              <a:t>State    | Grains      |  7987746 | 42%       | drought |  6804745 | 85%            | 36%</a:t>
            </a:r>
          </a:p>
          <a:p>
            <a:r>
              <a:rPr lang="en-US" sz="1150" dirty="0" smtClean="0">
                <a:latin typeface="Source Code Pro"/>
                <a:cs typeface="Source Code Pro"/>
              </a:rPr>
              <a:t>Free </a:t>
            </a:r>
            <a:r>
              <a:rPr lang="en-US" sz="1150" dirty="0">
                <a:latin typeface="Source Code Pro"/>
                <a:cs typeface="Source Code Pro"/>
              </a:rPr>
              <a:t>State    | Grains      |  7987746 | 42%       | normal  |  1183001 | 15%            | 77%</a:t>
            </a:r>
          </a:p>
          <a:p>
            <a:r>
              <a:rPr lang="en-US" sz="1150" dirty="0" smtClean="0">
                <a:latin typeface="Source Code Pro"/>
                <a:cs typeface="Source Code Pro"/>
              </a:rPr>
              <a:t>Gauteng       </a:t>
            </a:r>
            <a:r>
              <a:rPr lang="en-US" sz="1150" dirty="0">
                <a:latin typeface="Source Code Pro"/>
                <a:cs typeface="Source Code Pro"/>
              </a:rPr>
              <a:t>| Grains      |   271004 | 56%       | drought |   137155 | 51%            | 36%</a:t>
            </a:r>
          </a:p>
          <a:p>
            <a:r>
              <a:rPr lang="en-US" sz="1150" dirty="0" smtClean="0">
                <a:latin typeface="Source Code Pro"/>
                <a:cs typeface="Source Code Pro"/>
              </a:rPr>
              <a:t>Gauteng       </a:t>
            </a:r>
            <a:r>
              <a:rPr lang="en-US" sz="1150" dirty="0">
                <a:latin typeface="Source Code Pro"/>
                <a:cs typeface="Source Code Pro"/>
              </a:rPr>
              <a:t>| Grains      |   271004 | 56%       | normal  |   133849 | 49%            | 77%</a:t>
            </a:r>
          </a:p>
          <a:p>
            <a:r>
              <a:rPr lang="en-US" sz="1150" dirty="0" smtClean="0">
                <a:latin typeface="Source Code Pro"/>
                <a:cs typeface="Source Code Pro"/>
              </a:rPr>
              <a:t>KwaZulu</a:t>
            </a:r>
            <a:r>
              <a:rPr lang="en-US" sz="1150" dirty="0">
                <a:latin typeface="Source Code Pro"/>
                <a:cs typeface="Source Code Pro"/>
              </a:rPr>
              <a:t>-Natal | Grains      |      492 | 75%       | drought |       20 | 4%             | 27%</a:t>
            </a:r>
          </a:p>
          <a:p>
            <a:r>
              <a:rPr lang="en-US" sz="1150" dirty="0" smtClean="0">
                <a:latin typeface="Source Code Pro"/>
                <a:cs typeface="Source Code Pro"/>
              </a:rPr>
              <a:t>KwaZulu</a:t>
            </a:r>
            <a:r>
              <a:rPr lang="en-US" sz="1150" dirty="0">
                <a:latin typeface="Source Code Pro"/>
                <a:cs typeface="Source Code Pro"/>
              </a:rPr>
              <a:t>-Natal | Grains      |      492 | 75%       | normal  |      472 | 96%            | 77%</a:t>
            </a:r>
          </a:p>
          <a:p>
            <a:r>
              <a:rPr lang="en-US" sz="1150" dirty="0" smtClean="0">
                <a:latin typeface="Source Code Pro"/>
                <a:cs typeface="Source Code Pro"/>
              </a:rPr>
              <a:t>Limpopo       </a:t>
            </a:r>
            <a:r>
              <a:rPr lang="en-US" sz="1150" dirty="0">
                <a:latin typeface="Source Code Pro"/>
                <a:cs typeface="Source Code Pro"/>
              </a:rPr>
              <a:t>| Grains      |  1023062 | 113%      | drought |   285091 | 28%            | 43%</a:t>
            </a:r>
          </a:p>
          <a:p>
            <a:r>
              <a:rPr lang="en-US" sz="1150" dirty="0" smtClean="0">
                <a:latin typeface="Source Code Pro"/>
                <a:cs typeface="Source Code Pro"/>
              </a:rPr>
              <a:t>Limpopo       </a:t>
            </a:r>
            <a:r>
              <a:rPr lang="en-US" sz="1150" dirty="0">
                <a:latin typeface="Source Code Pro"/>
                <a:cs typeface="Source Code Pro"/>
              </a:rPr>
              <a:t>| Grains      |  1023062 | 113%      | normal  |   737971 | 72%            | 140%</a:t>
            </a:r>
          </a:p>
          <a:p>
            <a:r>
              <a:rPr lang="en-US" sz="1150" dirty="0" smtClean="0">
                <a:latin typeface="Source Code Pro"/>
                <a:cs typeface="Source Code Pro"/>
              </a:rPr>
              <a:t>Mpumalanga    </a:t>
            </a:r>
            <a:r>
              <a:rPr lang="en-US" sz="1150" dirty="0">
                <a:latin typeface="Source Code Pro"/>
                <a:cs typeface="Source Code Pro"/>
              </a:rPr>
              <a:t>| Grains      |  2974656 | 66%       | drought |   287721 | 10%            | 29%</a:t>
            </a:r>
          </a:p>
          <a:p>
            <a:r>
              <a:rPr lang="en-US" sz="1150" dirty="0" smtClean="0">
                <a:latin typeface="Source Code Pro"/>
                <a:cs typeface="Source Code Pro"/>
              </a:rPr>
              <a:t>Mpumalanga    </a:t>
            </a:r>
            <a:r>
              <a:rPr lang="en-US" sz="1150" dirty="0">
                <a:latin typeface="Source Code Pro"/>
                <a:cs typeface="Source Code Pro"/>
              </a:rPr>
              <a:t>| Grains      |  2974656 | 66%       | normal  |  2686935 | 90%            | 70%</a:t>
            </a:r>
          </a:p>
          <a:p>
            <a:r>
              <a:rPr lang="en-US" sz="1150" dirty="0" smtClean="0">
                <a:latin typeface="Source Code Pro"/>
                <a:cs typeface="Source Code Pro"/>
              </a:rPr>
              <a:t>North </a:t>
            </a:r>
            <a:r>
              <a:rPr lang="en-US" sz="1150" dirty="0">
                <a:latin typeface="Source Code Pro"/>
                <a:cs typeface="Source Code Pro"/>
              </a:rPr>
              <a:t>West    | Grains      |  4640096 | 59%       | drought |  3004416 | 65%            | 49%</a:t>
            </a:r>
          </a:p>
          <a:p>
            <a:r>
              <a:rPr lang="en-US" sz="1150" dirty="0" smtClean="0">
                <a:latin typeface="Source Code Pro"/>
                <a:cs typeface="Source Code Pro"/>
              </a:rPr>
              <a:t>North </a:t>
            </a:r>
            <a:r>
              <a:rPr lang="en-US" sz="1150" dirty="0">
                <a:latin typeface="Source Code Pro"/>
                <a:cs typeface="Source Code Pro"/>
              </a:rPr>
              <a:t>West    | Grains      |  4640096 | 59%       | normal  |  1635680 | 35%            | 77%</a:t>
            </a:r>
          </a:p>
          <a:p>
            <a:r>
              <a:rPr lang="en-US" sz="1150" dirty="0" smtClean="0">
                <a:latin typeface="Source Code Pro"/>
                <a:cs typeface="Source Code Pro"/>
              </a:rPr>
              <a:t>Northern </a:t>
            </a:r>
            <a:r>
              <a:rPr lang="en-US" sz="1150" dirty="0">
                <a:latin typeface="Source Code Pro"/>
                <a:cs typeface="Source Code Pro"/>
              </a:rPr>
              <a:t>Cape | Grains      |       97 | 141%      | drought |       88 | 91%            | 135%</a:t>
            </a:r>
          </a:p>
          <a:p>
            <a:r>
              <a:rPr lang="en-US" sz="1150" dirty="0" smtClean="0">
                <a:latin typeface="Source Code Pro"/>
                <a:cs typeface="Source Code Pro"/>
              </a:rPr>
              <a:t>Northern </a:t>
            </a:r>
            <a:r>
              <a:rPr lang="en-US" sz="1150" dirty="0">
                <a:latin typeface="Source Code Pro"/>
                <a:cs typeface="Source Code Pro"/>
              </a:rPr>
              <a:t>Cape | Grains      |       97 | 141%      | normal  |        9 | 9%             | 200%</a:t>
            </a:r>
          </a:p>
          <a:p>
            <a:r>
              <a:rPr lang="en-US" sz="1150" dirty="0" smtClean="0">
                <a:latin typeface="Source Code Pro"/>
                <a:cs typeface="Source Code Pro"/>
              </a:rPr>
              <a:t>Western </a:t>
            </a:r>
            <a:r>
              <a:rPr lang="en-US" sz="1150" dirty="0">
                <a:latin typeface="Source Code Pro"/>
                <a:cs typeface="Source Code Pro"/>
              </a:rPr>
              <a:t>Cape  | Grains      |  2097713 | 167%      | drought |   508228 | 24%            | 64%</a:t>
            </a:r>
          </a:p>
          <a:p>
            <a:r>
              <a:rPr lang="en-US" sz="1150" dirty="0" smtClean="0">
                <a:latin typeface="Source Code Pro"/>
                <a:cs typeface="Source Code Pro"/>
              </a:rPr>
              <a:t>Western </a:t>
            </a:r>
            <a:r>
              <a:rPr lang="en-US" sz="1150" dirty="0">
                <a:latin typeface="Source Code Pro"/>
                <a:cs typeface="Source Code Pro"/>
              </a:rPr>
              <a:t>Cape  | Grains      |  2097713 | 167%      | normal  |  1589485 | 76%            | 200%</a:t>
            </a:r>
            <a:endParaRPr lang="en-GB" sz="1150" dirty="0">
              <a:latin typeface="Source Code Pro"/>
              <a:cs typeface="Source Code Pr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a:bodyPr>
          <a:lstStyle/>
          <a:p>
            <a:r>
              <a:rPr lang="en-GB" dirty="0" smtClean="0"/>
              <a:t>South Africa experienced its worst drought in 23 years;</a:t>
            </a:r>
          </a:p>
          <a:p>
            <a:r>
              <a:rPr lang="en-GB" dirty="0" smtClean="0"/>
              <a:t>Poor crop performance due to the drought forced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069616900"/>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4169205161"/>
              </p:ext>
            </p:extLst>
          </p:nvPr>
        </p:nvGraphicFramePr>
        <p:xfrm>
          <a:off x="895350" y="2017764"/>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4533900" y="2468614"/>
            <a:ext cx="3429000" cy="1866900"/>
          </a:xfrm>
          <a:prstGeom prst="cloudCallout">
            <a:avLst>
              <a:gd name="adj1" fmla="val -34744"/>
              <a:gd name="adj2" fmla="val 784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
        <p:nvSpPr>
          <p:cNvPr id="4" name="Oval 3"/>
          <p:cNvSpPr/>
          <p:nvPr/>
        </p:nvSpPr>
        <p:spPr>
          <a:xfrm>
            <a:off x="4927600" y="4976864"/>
            <a:ext cx="292100" cy="355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5715000" y="4976864"/>
            <a:ext cx="292100" cy="8775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44898" y="4945080"/>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565847744"/>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p:cNvSpPr/>
          <p:nvPr/>
        </p:nvSpPr>
        <p:spPr>
          <a:xfrm>
            <a:off x="5106411" y="4207203"/>
            <a:ext cx="292100" cy="1705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5398419" y="4175419"/>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935535369"/>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15" name="Oval 14"/>
          <p:cNvSpPr/>
          <p:nvPr/>
        </p:nvSpPr>
        <p:spPr>
          <a:xfrm>
            <a:off x="5077011" y="4207393"/>
            <a:ext cx="292100" cy="45425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6096000" y="4212965"/>
            <a:ext cx="292100" cy="2713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TextBox 16"/>
          <p:cNvSpPr txBox="1"/>
          <p:nvPr/>
        </p:nvSpPr>
        <p:spPr>
          <a:xfrm>
            <a:off x="5443729" y="4220436"/>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5116149"/>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099220613"/>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p:cNvSpPr/>
          <p:nvPr/>
        </p:nvSpPr>
        <p:spPr>
          <a:xfrm>
            <a:off x="4952461" y="4562541"/>
            <a:ext cx="292100" cy="44493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60544" y="4609088"/>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Consumption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6462665"/>
              </p:ext>
            </p:extLst>
          </p:nvPr>
        </p:nvGraphicFramePr>
        <p:xfrm>
          <a:off x="1028700" y="1470815"/>
          <a:ext cx="7264401" cy="4845844"/>
        </p:xfrm>
        <a:graphic>
          <a:graphicData uri="http://schemas.openxmlformats.org/drawingml/2006/table">
            <a:tbl>
              <a:tblPr/>
              <a:tblGrid>
                <a:gridCol w="2286457"/>
                <a:gridCol w="1999017"/>
                <a:gridCol w="2978927"/>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Food Deficit Maize eq.</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61,104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8,962</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1,766,923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129,689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34,668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12,778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52,600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26,087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37,900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57,060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4,882,981</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420,848</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5276507"/>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1,074,977,708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150,563,075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1,799,426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2,979,042,673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652,102,973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234,940,381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864,660,857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436,536,551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671,195,776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1,066,014,623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4,915,484</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8,130,034,617</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Upper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452120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UBPL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3,403,718</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17,130,019,769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506,271</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2,366,277,220</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6,029,906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34,011,923,331</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1,801,186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9,365,714,569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534,993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3,046,323,683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5,146,630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21,527,836,623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2,348,543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9,988,422,398</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2,045,696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10,076,232,825</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3,488,656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16,873,295,770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25,305,599</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124,386,046,186</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0"/>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Uses the same standard livelihoods-based approach that is used in other SADC member states. Steps:</a:t>
            </a:r>
          </a:p>
          <a:p>
            <a:pPr marL="514350" indent="-514350">
              <a:buFont typeface="+mj-lt"/>
              <a:buAutoNum type="arabicPeriod" startAt="4"/>
            </a:pPr>
            <a:r>
              <a:rPr lang="en-GB" dirty="0" smtClean="0"/>
              <a:t>Hazard determination - analyse rural productive systems to determine local problem specifications</a:t>
            </a:r>
          </a:p>
          <a:p>
            <a:pPr marL="514350" indent="-514350">
              <a:buFont typeface="+mj-lt"/>
              <a:buAutoNum type="arabicPeriod" startAt="4"/>
            </a:pPr>
            <a:r>
              <a:rPr lang="en-GB" dirty="0" smtClean="0"/>
              <a:t>Review economic data to determine reasonable price estimates and future price scenarios</a:t>
            </a:r>
          </a:p>
          <a:p>
            <a:pPr marL="514350" indent="-514350">
              <a:buFont typeface="+mj-lt"/>
              <a:buAutoNum type="arabicPeriod" startAt="4"/>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startAt="2"/>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3429930059"/>
              </p:ext>
            </p:extLst>
          </p:nvPr>
        </p:nvGraphicFramePr>
        <p:xfrm>
          <a:off x="1171914" y="2268000"/>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4749</TotalTime>
  <Words>2322</Words>
  <Application>Microsoft Macintosh PowerPoint</Application>
  <PresentationFormat>On-screen Show (4:3)</PresentationFormat>
  <Paragraphs>286</Paragraphs>
  <Slides>35</Slides>
  <Notes>15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National Outcome Forecast Analysis</vt:lpstr>
      <vt:lpstr>Reasons for the NOFA</vt:lpstr>
      <vt:lpstr>Analysis Process</vt:lpstr>
      <vt:lpstr>Analysis Process</vt:lpstr>
      <vt:lpstr>Analysis Process</vt:lpstr>
      <vt:lpstr>Baselines</vt:lpstr>
      <vt:lpstr>Baselines</vt:lpstr>
      <vt:lpstr>Baselines</vt:lpstr>
      <vt:lpstr>Farm workers &amp; Urban Poor </vt:lpstr>
      <vt:lpstr>Farm workers and Urban Poor</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Consumption Deficit Totals</vt:lpstr>
      <vt:lpstr>Food Poverty Line Deficit Totals</vt:lpstr>
      <vt:lpstr>Upper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131</cp:revision>
  <dcterms:created xsi:type="dcterms:W3CDTF">2016-06-06T18:53:45Z</dcterms:created>
  <dcterms:modified xsi:type="dcterms:W3CDTF">2016-10-19T08:14:11Z</dcterms:modified>
</cp:coreProperties>
</file>